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6"/>
  </p:notesMasterIdLst>
  <p:sldIdLst>
    <p:sldId id="274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3" r:id="rId51"/>
    <p:sldId id="340" r:id="rId52"/>
    <p:sldId id="341" r:id="rId53"/>
    <p:sldId id="342" r:id="rId54"/>
    <p:sldId id="264" r:id="rId5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>
        <p:scale>
          <a:sx n="60" d="100"/>
          <a:sy n="60" d="100"/>
        </p:scale>
        <p:origin x="-151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CC980F-5506-4F22-8AE4-AA80006F0490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2670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24.10.2016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548680"/>
            <a:ext cx="9252520" cy="171976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 «Основные системы государственного управления»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8640" y="4907907"/>
            <a:ext cx="8458200" cy="1921136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3200" b="1" dirty="0">
                <a:solidFill>
                  <a:schemeClr val="tx1"/>
                </a:solidFill>
              </a:rPr>
              <a:t>1. Теории государства (государственного управления) и их эволюция.</a:t>
            </a:r>
          </a:p>
          <a:p>
            <a:pPr algn="just">
              <a:spcBef>
                <a:spcPts val="0"/>
              </a:spcBef>
            </a:pPr>
            <a:r>
              <a:rPr lang="ru-RU" sz="3200" b="1" dirty="0">
                <a:solidFill>
                  <a:schemeClr val="tx1"/>
                </a:solidFill>
              </a:rPr>
              <a:t>2. Федеративная и унитарная модели государственного устройства.</a:t>
            </a:r>
          </a:p>
          <a:p>
            <a:pPr algn="just">
              <a:spcBef>
                <a:spcPts val="0"/>
              </a:spcBef>
            </a:pPr>
            <a:r>
              <a:rPr lang="ru-RU" sz="3200" b="1" dirty="0">
                <a:solidFill>
                  <a:schemeClr val="tx1"/>
                </a:solidFill>
              </a:rPr>
              <a:t>3. Уровни и ветви государственной власти.</a:t>
            </a:r>
          </a:p>
          <a:p>
            <a:pPr algn="just">
              <a:spcBef>
                <a:spcPts val="0"/>
              </a:spcBef>
            </a:pPr>
            <a:r>
              <a:rPr lang="ru-RU" sz="3200" b="1" dirty="0">
                <a:solidFill>
                  <a:schemeClr val="tx1"/>
                </a:solidFill>
              </a:rPr>
              <a:t>4. Структура органов государственной власти в РФ.</a:t>
            </a:r>
          </a:p>
          <a:p>
            <a:pPr algn="just">
              <a:spcBef>
                <a:spcPts val="0"/>
              </a:spcBef>
            </a:pPr>
            <a:r>
              <a:rPr lang="ru-RU" sz="3200" b="1" dirty="0">
                <a:solidFill>
                  <a:schemeClr val="tx1"/>
                </a:solidFill>
              </a:rPr>
              <a:t>5. Территориальное устройство РФ.</a:t>
            </a:r>
          </a:p>
          <a:p>
            <a:pPr marL="514350" indent="-514350" algn="just">
              <a:spcBef>
                <a:spcPts val="0"/>
              </a:spcBef>
              <a:buClrTx/>
              <a:buSzPct val="100000"/>
              <a:buFont typeface="+mj-lt"/>
              <a:buAutoNum type="arabicPeriod"/>
            </a:pP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88640" y="4869160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результате управление становится научным и обеспечивает прогрессивное развитие общества. Основой теории являются успехи многих стран в освоении и использовании технических средств. Считается, что дальнейшее развитие техники позволит по-новому решать многие вопросы государственного управления.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967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9900"/>
                </a:solidFill>
                <a:effectLst/>
              </a:rPr>
              <a:t>5. Теория плюралистической </a:t>
            </a:r>
            <a:r>
              <a:rPr lang="ru-RU" b="1" dirty="0" smtClean="0">
                <a:solidFill>
                  <a:srgbClr val="009900"/>
                </a:solidFill>
                <a:effectLst/>
              </a:rPr>
              <a:t>демократии</a:t>
            </a:r>
            <a:endParaRPr lang="ru-RU" b="1" dirty="0">
              <a:solidFill>
                <a:srgbClr val="0099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5976354"/>
            <a:ext cx="3043064" cy="994941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</a:rPr>
              <a:t>Гарольд Ласки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5122" name="Рисунок 5" descr="Гарольд Лас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156" y="1421933"/>
            <a:ext cx="3600400" cy="4582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975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936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Эта </a:t>
            </a:r>
            <a:r>
              <a:rPr lang="ru-RU" b="1" dirty="0">
                <a:solidFill>
                  <a:schemeClr val="tx1"/>
                </a:solidFill>
              </a:rPr>
              <a:t>теория появилась </a:t>
            </a:r>
            <a:r>
              <a:rPr lang="ru-RU" b="1" dirty="0">
                <a:solidFill>
                  <a:srgbClr val="C00000"/>
                </a:solidFill>
              </a:rPr>
              <a:t>20-е годы в </a:t>
            </a:r>
            <a:r>
              <a:rPr lang="en-US" b="1" dirty="0">
                <a:solidFill>
                  <a:srgbClr val="C00000"/>
                </a:solidFill>
              </a:rPr>
              <a:t>XX</a:t>
            </a:r>
            <a:r>
              <a:rPr lang="ru-RU" b="1" dirty="0">
                <a:solidFill>
                  <a:srgbClr val="C00000"/>
                </a:solidFill>
              </a:rPr>
              <a:t> века.</a:t>
            </a:r>
            <a:r>
              <a:rPr lang="ru-RU" b="1" dirty="0">
                <a:solidFill>
                  <a:schemeClr val="tx1"/>
                </a:solidFill>
              </a:rPr>
              <a:t> Ее представителями были Г. Ласки, М. </a:t>
            </a:r>
            <a:r>
              <a:rPr lang="ru-RU" b="1" dirty="0" err="1">
                <a:solidFill>
                  <a:schemeClr val="tx1"/>
                </a:solidFill>
              </a:rPr>
              <a:t>Дюверже</a:t>
            </a:r>
            <a:r>
              <a:rPr lang="ru-RU" b="1" dirty="0">
                <a:solidFill>
                  <a:schemeClr val="tx1"/>
                </a:solidFill>
              </a:rPr>
              <a:t>, Р. </a:t>
            </a:r>
            <a:r>
              <a:rPr lang="ru-RU" b="1" dirty="0" err="1">
                <a:solidFill>
                  <a:schemeClr val="tx1"/>
                </a:solidFill>
              </a:rPr>
              <a:t>Дарендорф</a:t>
            </a:r>
            <a:r>
              <a:rPr lang="ru-RU" b="1" dirty="0">
                <a:solidFill>
                  <a:schemeClr val="tx1"/>
                </a:solidFill>
              </a:rPr>
              <a:t>, Р. Даль и др.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Смысл </a:t>
            </a:r>
            <a:r>
              <a:rPr lang="ru-RU" b="1" dirty="0">
                <a:solidFill>
                  <a:schemeClr val="tx1"/>
                </a:solidFill>
              </a:rPr>
              <a:t>теории в том, что современное общество представляет собой совокупность социальных (а не экономических) объединений людей, образующихся по различным признакам: возраст, профессия, место жительства, круг интересов и пр.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9520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2059"/>
            <a:ext cx="8686800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Существуют </a:t>
            </a:r>
            <a:r>
              <a:rPr lang="ru-RU" sz="2900" b="1" dirty="0">
                <a:solidFill>
                  <a:schemeClr val="tx1"/>
                </a:solidFill>
              </a:rPr>
              <a:t>множество различных сообществ людей: стариков и юношей, спортсменов и любителей пива и т.п. Каждый человек входит во многие сообщества. На их основе создаются различные политические и общественные организации, оказывающие давление на органы государства и направляющие тем самым государственную политику.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Таким </a:t>
            </a:r>
            <a:r>
              <a:rPr lang="ru-RU" sz="2900" b="1" dirty="0">
                <a:solidFill>
                  <a:schemeClr val="tx1"/>
                </a:solidFill>
              </a:rPr>
              <a:t>образом, любой человек, каждое объединение обладают «частицей» государственной власти, участвуют в управлении государством, а государство становится выразителем всеобщей воли, интересов всего общества.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594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0690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9900"/>
                </a:solidFill>
                <a:effectLst/>
              </a:rPr>
              <a:t>6. Теория «государства всеобщего благоденствия</a:t>
            </a:r>
            <a:r>
              <a:rPr lang="ru-RU" b="1" dirty="0" smtClean="0">
                <a:solidFill>
                  <a:srgbClr val="009900"/>
                </a:solidFill>
                <a:effectLst/>
              </a:rPr>
              <a:t>»</a:t>
            </a:r>
            <a:endParaRPr lang="ru-RU" b="1" dirty="0">
              <a:solidFill>
                <a:srgbClr val="009900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6607" y="5483596"/>
            <a:ext cx="2771354" cy="79208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Джон </a:t>
            </a:r>
            <a:r>
              <a:rPr lang="ru-RU" b="1" dirty="0" err="1">
                <a:solidFill>
                  <a:schemeClr val="tx1"/>
                </a:solidFill>
              </a:rPr>
              <a:t>Кейнс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pic>
        <p:nvPicPr>
          <p:cNvPr id="6146" name="Рисунок 6" descr="Джон Кейн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340768"/>
            <a:ext cx="3234869" cy="4142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5896" y="1327076"/>
            <a:ext cx="535252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	Теория </a:t>
            </a:r>
            <a:r>
              <a:rPr lang="ru-RU" sz="2400" b="1" dirty="0">
                <a:solidFill>
                  <a:srgbClr val="C00000"/>
                </a:solidFill>
              </a:rPr>
              <a:t>возникла в 30-е годы в </a:t>
            </a:r>
            <a:r>
              <a:rPr lang="en-US" sz="2400" b="1" dirty="0">
                <a:solidFill>
                  <a:srgbClr val="C00000"/>
                </a:solidFill>
              </a:rPr>
              <a:t>XX</a:t>
            </a:r>
            <a:r>
              <a:rPr lang="ru-RU" sz="2400" b="1" dirty="0">
                <a:solidFill>
                  <a:srgbClr val="C00000"/>
                </a:solidFill>
              </a:rPr>
              <a:t> века.</a:t>
            </a:r>
          </a:p>
          <a:p>
            <a:pPr algn="just"/>
            <a:r>
              <a:rPr lang="ru-RU" sz="2400" b="1" dirty="0" smtClean="0"/>
              <a:t>	Ее </a:t>
            </a:r>
            <a:r>
              <a:rPr lang="ru-RU" sz="2400" b="1" dirty="0"/>
              <a:t>основы были сформулированы Д. </a:t>
            </a:r>
            <a:r>
              <a:rPr lang="ru-RU" sz="2400" b="1" dirty="0" err="1"/>
              <a:t>Кейнсом</a:t>
            </a:r>
            <a:r>
              <a:rPr lang="ru-RU" sz="2400" b="1" dirty="0"/>
              <a:t> и получили развитие в работах Д. </a:t>
            </a:r>
            <a:r>
              <a:rPr lang="ru-RU" sz="2400" b="1" dirty="0" err="1"/>
              <a:t>Мюрдаля</a:t>
            </a:r>
            <a:r>
              <a:rPr lang="ru-RU" sz="2400" b="1" dirty="0"/>
              <a:t>, А. </a:t>
            </a:r>
            <a:r>
              <a:rPr lang="ru-RU" sz="2400" b="1" dirty="0" err="1"/>
              <a:t>Пигу</a:t>
            </a:r>
            <a:r>
              <a:rPr lang="ru-RU" sz="2400" b="1" dirty="0"/>
              <a:t>, К. </a:t>
            </a:r>
            <a:r>
              <a:rPr lang="ru-RU" sz="2400" b="1" dirty="0" err="1"/>
              <a:t>Боулдин</a:t>
            </a:r>
            <a:r>
              <a:rPr lang="ru-RU" sz="2400" b="1" dirty="0"/>
              <a:t>-га, В. Мунда и др.</a:t>
            </a:r>
          </a:p>
          <a:p>
            <a:pPr algn="just"/>
            <a:r>
              <a:rPr lang="ru-RU" sz="2400" b="1" dirty="0" smtClean="0"/>
              <a:t>	Суть </a:t>
            </a:r>
            <a:r>
              <a:rPr lang="ru-RU" sz="2400" b="1" dirty="0"/>
              <a:t>теории состоит в том, что государство стало надклассовым, выражает интересы всех слоев населения, обеспечивает благоденствие всех. </a:t>
            </a:r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56043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52736"/>
            <a:ext cx="8686800" cy="504056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Базой </a:t>
            </a:r>
            <a:r>
              <a:rPr lang="ru-RU" b="1" dirty="0">
                <a:solidFill>
                  <a:schemeClr val="tx1"/>
                </a:solidFill>
              </a:rPr>
              <a:t>теории послужили несомненные успехи развитых стран в обеспечении высокого уровня жизни населения, в осуществлении крупных государственных программ в социальной, культурной и иных сферах.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Теория </a:t>
            </a:r>
            <a:r>
              <a:rPr lang="ru-RU" b="1" dirty="0">
                <a:solidFill>
                  <a:schemeClr val="tx1"/>
                </a:solidFill>
              </a:rPr>
              <a:t>подчеркивает ценность каждой человеческой личности, ставит ее интересы в основу деятельности государства, обосновывает приоритет общечеловеческих ценностей, интересы и права человека.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3778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9900"/>
                </a:solidFill>
                <a:effectLst/>
              </a:rPr>
              <a:t>7</a:t>
            </a:r>
            <a:r>
              <a:rPr lang="ru-RU" b="1" dirty="0" smtClean="0">
                <a:solidFill>
                  <a:srgbClr val="009900"/>
                </a:solidFill>
                <a:effectLst/>
              </a:rPr>
              <a:t>. Теория </a:t>
            </a:r>
            <a:r>
              <a:rPr lang="ru-RU" b="1" dirty="0">
                <a:solidFill>
                  <a:srgbClr val="009900"/>
                </a:solidFill>
                <a:effectLst/>
              </a:rPr>
              <a:t>конвергенции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5589240"/>
            <a:ext cx="3979168" cy="72008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Питирим Сорокин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pic>
        <p:nvPicPr>
          <p:cNvPr id="7170" name="Рисунок 7" descr="Питирим Сорок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267965"/>
            <a:ext cx="3024336" cy="404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79299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761" y="90872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Теория </a:t>
            </a:r>
            <a:r>
              <a:rPr lang="ru-RU" b="1" dirty="0">
                <a:solidFill>
                  <a:schemeClr val="tx1"/>
                </a:solidFill>
              </a:rPr>
              <a:t>появилась в 50–60-х гг. </a:t>
            </a:r>
            <a:r>
              <a:rPr lang="en-US" b="1" dirty="0">
                <a:solidFill>
                  <a:schemeClr val="tx1"/>
                </a:solidFill>
              </a:rPr>
              <a:t>XX</a:t>
            </a:r>
            <a:r>
              <a:rPr lang="ru-RU" b="1" dirty="0">
                <a:solidFill>
                  <a:schemeClr val="tx1"/>
                </a:solidFill>
              </a:rPr>
              <a:t> века (работы Д. </a:t>
            </a:r>
            <a:r>
              <a:rPr lang="ru-RU" b="1" dirty="0" err="1">
                <a:solidFill>
                  <a:schemeClr val="tx1"/>
                </a:solidFill>
              </a:rPr>
              <a:t>Гэлбрейта</a:t>
            </a:r>
            <a:r>
              <a:rPr lang="ru-RU" b="1" dirty="0">
                <a:solidFill>
                  <a:schemeClr val="tx1"/>
                </a:solidFill>
              </a:rPr>
              <a:t>, Р. Арона, П. Сорокина и др.).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Теория </a:t>
            </a:r>
            <a:r>
              <a:rPr lang="ru-RU" b="1" dirty="0">
                <a:solidFill>
                  <a:schemeClr val="tx1"/>
                </a:solidFill>
              </a:rPr>
              <a:t>рассматривает взаимное влияние государств двух систем: западных – США, Англия и других с Советским Союзом и другими странами социалистического лагеря. Делался вывод о том, что происходит «обмен» между этими государствами, причем каждая группа заимствует лучшее.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2438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результате происходит сближение государств по их сущности, организации, формам деятельности и пр. Это должно привести к тому, что через какое-то время различия утратятся и возникнет </a:t>
            </a:r>
            <a:r>
              <a:rPr lang="ru-RU" b="1" dirty="0">
                <a:solidFill>
                  <a:srgbClr val="0000FF"/>
                </a:solidFill>
              </a:rPr>
              <a:t>«постиндустриальное государство» единого типа</a:t>
            </a:r>
            <a:r>
              <a:rPr lang="ru-RU" b="1" dirty="0">
                <a:solidFill>
                  <a:schemeClr val="tx1"/>
                </a:solidFill>
              </a:rPr>
              <a:t>, которое будет государством «всеобщего благоденствия».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286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225" y="458812"/>
            <a:ext cx="8839200" cy="10558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федеративная и унитарная модели государственного устройства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060848"/>
            <a:ext cx="8686800" cy="281094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Под </a:t>
            </a:r>
            <a:r>
              <a:rPr lang="ru-RU" b="1" dirty="0">
                <a:solidFill>
                  <a:schemeClr val="tx1"/>
                </a:solidFill>
              </a:rPr>
              <a:t>моделью государства понимается </a:t>
            </a:r>
            <a:r>
              <a:rPr lang="ru-RU" b="1" dirty="0">
                <a:solidFill>
                  <a:srgbClr val="C00000"/>
                </a:solidFill>
              </a:rPr>
              <a:t>некоторая его базовая конструкция</a:t>
            </a:r>
            <a:r>
              <a:rPr lang="ru-RU" b="1" dirty="0">
                <a:solidFill>
                  <a:schemeClr val="tx1"/>
                </a:solidFill>
              </a:rPr>
              <a:t>, служащая основой построения всех государственных систем управления: </a:t>
            </a:r>
            <a:r>
              <a:rPr lang="ru-RU" b="1" dirty="0">
                <a:solidFill>
                  <a:srgbClr val="C00000"/>
                </a:solidFill>
              </a:rPr>
              <a:t>финансовой, правовой, административно-территориальной, социальной и др.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8010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92" y="200608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</a:t>
            </a:r>
            <a:r>
              <a:rPr lang="ru-RU" sz="3300" b="1" dirty="0" smtClean="0">
                <a:solidFill>
                  <a:srgbClr val="009900"/>
                </a:solidFill>
              </a:rPr>
              <a:t>Существующие </a:t>
            </a:r>
            <a:r>
              <a:rPr lang="ru-RU" sz="3300" b="1" dirty="0">
                <a:solidFill>
                  <a:srgbClr val="009900"/>
                </a:solidFill>
              </a:rPr>
              <a:t>теории государства условно можно разделить на четыре группы: 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о </a:t>
            </a:r>
            <a:r>
              <a:rPr lang="ru-RU" sz="3300" b="1" dirty="0">
                <a:solidFill>
                  <a:schemeClr val="tx1"/>
                </a:solidFill>
              </a:rPr>
              <a:t>сущности государства;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о </a:t>
            </a:r>
            <a:r>
              <a:rPr lang="ru-RU" sz="3300" b="1" dirty="0">
                <a:solidFill>
                  <a:schemeClr val="tx1"/>
                </a:solidFill>
              </a:rPr>
              <a:t>целях и задачах государства;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о </a:t>
            </a:r>
            <a:r>
              <a:rPr lang="ru-RU" sz="3300" b="1" dirty="0">
                <a:solidFill>
                  <a:schemeClr val="tx1"/>
                </a:solidFill>
              </a:rPr>
              <a:t>средствах и методах его деятельности государства;</a:t>
            </a:r>
          </a:p>
          <a:p>
            <a:pPr marL="0" indent="0" algn="just"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	- о </a:t>
            </a:r>
            <a:r>
              <a:rPr lang="ru-RU" sz="3300" b="1" dirty="0">
                <a:solidFill>
                  <a:schemeClr val="tx1"/>
                </a:solidFill>
              </a:rPr>
              <a:t>путях и перспективах дальнейшего развития государства.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270662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solidFill>
                  <a:srgbClr val="7030A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Вопрос 1. теории государства (государственного управления) и их эволюция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30846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9900"/>
                </a:solidFill>
              </a:rPr>
              <a:t>	Мировая </a:t>
            </a:r>
            <a:r>
              <a:rPr lang="ru-RU" b="1" dirty="0">
                <a:solidFill>
                  <a:srgbClr val="009900"/>
                </a:solidFill>
              </a:rPr>
              <a:t>практика выделяет две основные формы государственного устройства: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</a:t>
            </a:r>
            <a:r>
              <a:rPr lang="ru-RU" b="1" dirty="0">
                <a:solidFill>
                  <a:schemeClr val="tx1"/>
                </a:solidFill>
              </a:rPr>
              <a:t>унитарную;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федеративную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chemeClr val="tx1"/>
                </a:solidFill>
              </a:rPr>
              <a:t>этом не исключается существование на их основе множества смешанных и промежуточных форм государственного устройства.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0044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203" y="105273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	1</a:t>
            </a:r>
            <a:r>
              <a:rPr lang="ru-RU" b="1" i="1" dirty="0">
                <a:solidFill>
                  <a:srgbClr val="0000FF"/>
                </a:solidFill>
              </a:rPr>
              <a:t>. Унитарное устройство.</a:t>
            </a:r>
            <a:r>
              <a:rPr lang="ru-RU" b="1" dirty="0">
                <a:solidFill>
                  <a:srgbClr val="0000FF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Термин </a:t>
            </a:r>
            <a:r>
              <a:rPr lang="ru-RU" b="1" dirty="0">
                <a:solidFill>
                  <a:schemeClr val="tx1"/>
                </a:solidFill>
              </a:rPr>
              <a:t>«унитарное» происходит от латинского слова  </a:t>
            </a:r>
            <a:r>
              <a:rPr lang="en-US" b="1" i="1" dirty="0" err="1">
                <a:solidFill>
                  <a:schemeClr val="tx1"/>
                </a:solidFill>
              </a:rPr>
              <a:t>unitas</a:t>
            </a:r>
            <a:r>
              <a:rPr lang="ru-RU" b="1" dirty="0">
                <a:solidFill>
                  <a:schemeClr val="tx1"/>
                </a:solidFill>
              </a:rPr>
              <a:t>, что означает единство.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 </a:t>
            </a:r>
            <a:r>
              <a:rPr lang="ru-RU" b="1" dirty="0">
                <a:solidFill>
                  <a:schemeClr val="tx1"/>
                </a:solidFill>
              </a:rPr>
              <a:t>числу унитарных государств относятся Великобритания, Франция, Италия, Япония, большинство стран Латинской Америки и Африки, Швеция, Испания и др.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5915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Основополагающим </a:t>
            </a:r>
            <a:r>
              <a:rPr lang="ru-RU" b="1" dirty="0">
                <a:solidFill>
                  <a:schemeClr val="tx1"/>
                </a:solidFill>
              </a:rPr>
              <a:t>признаком унитарного государства является то, что компетенция территориальных единиц, их существование и границы, устанавливаются текущими актами центральной власти.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Число </a:t>
            </a:r>
            <a:r>
              <a:rPr lang="ru-RU" b="1" dirty="0">
                <a:solidFill>
                  <a:schemeClr val="tx1"/>
                </a:solidFill>
              </a:rPr>
              <a:t>ступеней территориального деления зависит от численности населения и размеров территории страны.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714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5544616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rgbClr val="009900"/>
                </a:solidFill>
              </a:rPr>
              <a:t>	</a:t>
            </a:r>
            <a:r>
              <a:rPr lang="ru-RU" sz="3000" b="1" dirty="0" smtClean="0">
                <a:solidFill>
                  <a:srgbClr val="C00000"/>
                </a:solidFill>
              </a:rPr>
              <a:t>С </a:t>
            </a:r>
            <a:r>
              <a:rPr lang="ru-RU" sz="3000" b="1" dirty="0">
                <a:solidFill>
                  <a:srgbClr val="C00000"/>
                </a:solidFill>
              </a:rPr>
              <a:t>точки зрения организации унитарные государства делятся на: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</a:t>
            </a:r>
            <a:r>
              <a:rPr lang="ru-RU" sz="3000" b="1" dirty="0" smtClean="0">
                <a:solidFill>
                  <a:srgbClr val="009900"/>
                </a:solidFill>
              </a:rPr>
              <a:t>1</a:t>
            </a:r>
            <a:r>
              <a:rPr lang="ru-RU" sz="3000" b="1" dirty="0">
                <a:solidFill>
                  <a:srgbClr val="009900"/>
                </a:solidFill>
              </a:rPr>
              <a:t>. Децентрализованные </a:t>
            </a:r>
            <a:r>
              <a:rPr lang="ru-RU" sz="3000" b="1" dirty="0">
                <a:solidFill>
                  <a:schemeClr val="tx1"/>
                </a:solidFill>
              </a:rPr>
              <a:t>(Великобритания, Новая Зеландия), в которых существует конституционное распределение полномочий между центральной властью и территориальными единицами высшего звена.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</a:t>
            </a:r>
            <a:r>
              <a:rPr lang="ru-RU" sz="3000" b="1" dirty="0" smtClean="0">
                <a:solidFill>
                  <a:srgbClr val="009900"/>
                </a:solidFill>
              </a:rPr>
              <a:t>2</a:t>
            </a:r>
            <a:r>
              <a:rPr lang="ru-RU" sz="3000" b="1" dirty="0">
                <a:solidFill>
                  <a:srgbClr val="009900"/>
                </a:solidFill>
              </a:rPr>
              <a:t>. Относительно децентрализованные </a:t>
            </a:r>
            <a:r>
              <a:rPr lang="ru-RU" sz="3000" b="1" dirty="0">
                <a:solidFill>
                  <a:schemeClr val="tx1"/>
                </a:solidFill>
              </a:rPr>
              <a:t>(Франция, Япония, Сенегал, страны Латинской Америки). В них высшие территориальные единицы носят административный характер, а самоуправляются лишь низовые единицы.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21124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3</a:t>
            </a:r>
            <a:r>
              <a:rPr lang="ru-RU" b="1" dirty="0">
                <a:solidFill>
                  <a:srgbClr val="009900"/>
                </a:solidFill>
              </a:rPr>
              <a:t>. Централизованные </a:t>
            </a:r>
            <a:r>
              <a:rPr lang="ru-RU" b="1" dirty="0">
                <a:solidFill>
                  <a:schemeClr val="tx1"/>
                </a:solidFill>
              </a:rPr>
              <a:t>(Индонезия, Таиланд, страны Африки). В них местная автономия отсутствует, а функции власти на местах осуществляют назначенные сверху администраторы.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Унитарное </a:t>
            </a:r>
            <a:r>
              <a:rPr lang="ru-RU" b="1" dirty="0">
                <a:solidFill>
                  <a:schemeClr val="tx1"/>
                </a:solidFill>
              </a:rPr>
              <a:t>государство, более централизованная форма правления, по сравнению с федерацией, где государственной властью обладают и ее субъекты.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93165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31681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009900"/>
                </a:solidFill>
              </a:rPr>
              <a:t>	</a:t>
            </a:r>
            <a:r>
              <a:rPr lang="ru-RU" b="1" i="1" dirty="0" smtClean="0">
                <a:solidFill>
                  <a:srgbClr val="0000FF"/>
                </a:solidFill>
              </a:rPr>
              <a:t>2</a:t>
            </a:r>
            <a:r>
              <a:rPr lang="ru-RU" b="1" i="1" dirty="0">
                <a:solidFill>
                  <a:srgbClr val="0000FF"/>
                </a:solidFill>
              </a:rPr>
              <a:t>. Федеративное устройство.</a:t>
            </a:r>
            <a:r>
              <a:rPr lang="ru-RU" b="1" dirty="0">
                <a:solidFill>
                  <a:srgbClr val="0000FF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Слово </a:t>
            </a:r>
            <a:r>
              <a:rPr lang="ru-RU" b="1" dirty="0">
                <a:solidFill>
                  <a:schemeClr val="tx1"/>
                </a:solidFill>
              </a:rPr>
              <a:t>«федерация» произошло от латинского </a:t>
            </a:r>
            <a:r>
              <a:rPr lang="en-US" b="1" i="1" dirty="0" err="1">
                <a:solidFill>
                  <a:schemeClr val="tx1"/>
                </a:solidFill>
              </a:rPr>
              <a:t>foederation</a:t>
            </a:r>
            <a:r>
              <a:rPr lang="ru-RU" b="1" i="1" dirty="0">
                <a:solidFill>
                  <a:schemeClr val="tx1"/>
                </a:solidFill>
              </a:rPr>
              <a:t> – </a:t>
            </a:r>
            <a:r>
              <a:rPr lang="ru-RU" b="1" dirty="0">
                <a:solidFill>
                  <a:schemeClr val="tx1"/>
                </a:solidFill>
              </a:rPr>
              <a:t>«союз», «объединение».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Термин </a:t>
            </a:r>
            <a:r>
              <a:rPr lang="ru-RU" b="1" dirty="0">
                <a:solidFill>
                  <a:schemeClr val="tx1"/>
                </a:solidFill>
              </a:rPr>
              <a:t>«федеративное государство» употребляется для характеристики государства со многими конституциями (Аргентина, Пакистан, ФРГ и др.).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Иногда </a:t>
            </a:r>
            <a:r>
              <a:rPr lang="ru-RU" b="1" dirty="0">
                <a:solidFill>
                  <a:schemeClr val="tx1"/>
                </a:solidFill>
              </a:rPr>
              <a:t>как идентичные употребляются термины «союз» (Индия), «соединенные штаты» (Мексика, США), «федеративная республика» (Бразилия).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3323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949" y="476672"/>
            <a:ext cx="8686800" cy="532859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Федеративное </a:t>
            </a:r>
            <a:r>
              <a:rPr lang="ru-RU" b="1" dirty="0">
                <a:solidFill>
                  <a:srgbClr val="009900"/>
                </a:solidFill>
              </a:rPr>
              <a:t>устройство</a:t>
            </a:r>
            <a:r>
              <a:rPr lang="ru-RU" b="1" dirty="0">
                <a:solidFill>
                  <a:schemeClr val="tx1"/>
                </a:solidFill>
              </a:rPr>
              <a:t> обычно имеют крупные государства, существующие на всех континентах: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Германия </a:t>
            </a:r>
            <a:r>
              <a:rPr lang="ru-RU" b="1" dirty="0">
                <a:solidFill>
                  <a:schemeClr val="tx1"/>
                </a:solidFill>
              </a:rPr>
              <a:t>и Россия – в Европе;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Индия </a:t>
            </a:r>
            <a:r>
              <a:rPr lang="ru-RU" b="1" dirty="0">
                <a:solidFill>
                  <a:schemeClr val="tx1"/>
                </a:solidFill>
              </a:rPr>
              <a:t>и Пакистан – в Азии;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Нигерия </a:t>
            </a:r>
            <a:r>
              <a:rPr lang="ru-RU" b="1" dirty="0">
                <a:solidFill>
                  <a:schemeClr val="tx1"/>
                </a:solidFill>
              </a:rPr>
              <a:t>и Эфиопия – в Африке;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Канада</a:t>
            </a:r>
            <a:r>
              <a:rPr lang="ru-RU" b="1" dirty="0">
                <a:solidFill>
                  <a:schemeClr val="tx1"/>
                </a:solidFill>
              </a:rPr>
              <a:t>, Аргентина, США;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Бразилия </a:t>
            </a:r>
            <a:r>
              <a:rPr lang="ru-RU" b="1" dirty="0">
                <a:solidFill>
                  <a:schemeClr val="tx1"/>
                </a:solidFill>
              </a:rPr>
              <a:t>и Мексика – в Америке;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Австралия </a:t>
            </a:r>
            <a:r>
              <a:rPr lang="ru-RU" b="1" dirty="0">
                <a:solidFill>
                  <a:schemeClr val="tx1"/>
                </a:solidFill>
              </a:rPr>
              <a:t>и Малайзия </a:t>
            </a:r>
            <a:r>
              <a:rPr lang="ru-RU" b="1" dirty="0">
                <a:solidFill>
                  <a:schemeClr val="tx1"/>
                </a:solidFill>
                <a:sym typeface="Symbol" panose="05050102010706020507" pitchFamily="18" charset="2"/>
              </a:rPr>
              <a:t></a:t>
            </a:r>
            <a:r>
              <a:rPr lang="ru-RU" b="1" dirty="0">
                <a:solidFill>
                  <a:schemeClr val="tx1"/>
                </a:solidFill>
              </a:rPr>
              <a:t> в Океании.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62727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26580"/>
            <a:ext cx="8686800" cy="5547245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Федерация </a:t>
            </a:r>
            <a:r>
              <a:rPr lang="ru-RU" b="1" dirty="0">
                <a:solidFill>
                  <a:schemeClr val="tx1"/>
                </a:solidFill>
              </a:rPr>
              <a:t>представляет собой сложное (союзное) государство, состоящее из государственных образований, обладающих юридической и определенной политической самостоятельностью.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Для </a:t>
            </a:r>
            <a:r>
              <a:rPr lang="ru-RU" b="1" dirty="0">
                <a:solidFill>
                  <a:srgbClr val="009900"/>
                </a:solidFill>
              </a:rPr>
              <a:t>федеративной формы характерно конституционно установленное разграничение компетенций между федерацией в целом и ее субъектами.</a:t>
            </a:r>
            <a:r>
              <a:rPr lang="ru-RU" b="1" dirty="0">
                <a:solidFill>
                  <a:schemeClr val="tx1"/>
                </a:solidFill>
              </a:rPr>
              <a:t> Распределение компетенций является ключевыми вопросами федеративного устройства.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0261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В </a:t>
            </a:r>
            <a:r>
              <a:rPr lang="ru-RU" b="1" dirty="0">
                <a:solidFill>
                  <a:srgbClr val="009900"/>
                </a:solidFill>
              </a:rPr>
              <a:t>конституционном праве зарубежных стран существует несколько основных моделей конституционно-правового распределения компетенций: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1</a:t>
            </a:r>
            <a:r>
              <a:rPr lang="ru-RU" b="1" dirty="0">
                <a:solidFill>
                  <a:srgbClr val="0000FF"/>
                </a:solidFill>
              </a:rPr>
              <a:t>. Исключительная федеральная компетенция</a:t>
            </a:r>
            <a:r>
              <a:rPr lang="ru-RU" b="1" dirty="0">
                <a:solidFill>
                  <a:schemeClr val="tx1"/>
                </a:solidFill>
              </a:rPr>
              <a:t>, когда только федеральные органы могут обладать властными полномочиями и осуществлять их, однако отдельные права могут быть делегированы и субъектам федерации;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2</a:t>
            </a:r>
            <a:r>
              <a:rPr lang="ru-RU" b="1" dirty="0">
                <a:solidFill>
                  <a:srgbClr val="0000FF"/>
                </a:solidFill>
              </a:rPr>
              <a:t>. Исключительная компетенция двух сфер: </a:t>
            </a:r>
            <a:r>
              <a:rPr lang="ru-RU" b="1" dirty="0">
                <a:solidFill>
                  <a:schemeClr val="tx1"/>
                </a:solidFill>
              </a:rPr>
              <a:t>федерации и субъектов федерации (Канада, США и др.).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3138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632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3</a:t>
            </a:r>
            <a:r>
              <a:rPr lang="ru-RU" b="1" dirty="0">
                <a:solidFill>
                  <a:srgbClr val="0000FF"/>
                </a:solidFill>
              </a:rPr>
              <a:t>. Совместная компетенция федерации и ее субъектов</a:t>
            </a:r>
            <a:r>
              <a:rPr lang="ru-RU" b="1" dirty="0">
                <a:solidFill>
                  <a:schemeClr val="tx1"/>
                </a:solidFill>
              </a:rPr>
              <a:t>, когда властные полномочия принадлежат и федеральным органам, и органам субъектов федерации, включая органы местного самоуправления (Индия).  В этой сфере компетенция может быть строго распределена между федерацией и ее субъектами.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00FF"/>
                </a:solidFill>
              </a:rPr>
              <a:t>	4</a:t>
            </a:r>
            <a:r>
              <a:rPr lang="ru-RU" b="1" dirty="0">
                <a:solidFill>
                  <a:srgbClr val="0000FF"/>
                </a:solidFill>
              </a:rPr>
              <a:t>. Остаточная компетенция</a:t>
            </a:r>
            <a:r>
              <a:rPr lang="ru-RU" b="1" dirty="0">
                <a:solidFill>
                  <a:schemeClr val="tx1"/>
                </a:solidFill>
              </a:rPr>
              <a:t>, т.е. не определенная конституцией.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3448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990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00FF"/>
                </a:solidFill>
                <a:effectLst/>
              </a:rPr>
              <a:t>Теории, относящиеся к сущности государства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4730" y="1378602"/>
            <a:ext cx="5753695" cy="478472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i="1" dirty="0">
                <a:solidFill>
                  <a:srgbClr val="009900"/>
                </a:solidFill>
              </a:rPr>
              <a:t>1.Теория правового </a:t>
            </a:r>
            <a:r>
              <a:rPr lang="ru-RU" sz="2400" b="1" i="1" dirty="0" smtClean="0">
                <a:solidFill>
                  <a:srgbClr val="009900"/>
                </a:solidFill>
              </a:rPr>
              <a:t>государства</a:t>
            </a:r>
            <a:endParaRPr lang="ru-RU" sz="2400" b="1" i="1" dirty="0">
              <a:solidFill>
                <a:srgbClr val="009900"/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Теория </a:t>
            </a:r>
            <a:r>
              <a:rPr lang="ru-RU" sz="2400" b="1" dirty="0">
                <a:solidFill>
                  <a:schemeClr val="tx1"/>
                </a:solidFill>
              </a:rPr>
              <a:t>возникла в 30-е годы Х</a:t>
            </a:r>
            <a:r>
              <a:rPr lang="en-US" sz="2400" b="1" dirty="0">
                <a:solidFill>
                  <a:schemeClr val="tx1"/>
                </a:solidFill>
              </a:rPr>
              <a:t>I</a:t>
            </a:r>
            <a:r>
              <a:rPr lang="ru-RU" sz="2400" b="1" dirty="0">
                <a:solidFill>
                  <a:schemeClr val="tx1"/>
                </a:solidFill>
              </a:rPr>
              <a:t>Х века. Ее авторы </a:t>
            </a:r>
            <a:r>
              <a:rPr lang="ru-RU" sz="2400" b="1" dirty="0" err="1">
                <a:solidFill>
                  <a:schemeClr val="tx1"/>
                </a:solidFill>
              </a:rPr>
              <a:t>Р.Ф.Моль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Г.Кельзен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М.Вебер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Д.Фолз</a:t>
            </a:r>
            <a:r>
              <a:rPr lang="ru-RU" sz="2400" b="1" dirty="0">
                <a:solidFill>
                  <a:schemeClr val="tx1"/>
                </a:solidFill>
              </a:rPr>
              <a:t>. В рамках теории рассматриваются как цели государственной деятельности (добиться господства права во всех сферах социальной жизни), так и средства, способы функционирования государства.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Теория </a:t>
            </a:r>
            <a:r>
              <a:rPr lang="ru-RU" sz="2400" b="1" dirty="0">
                <a:solidFill>
                  <a:schemeClr val="tx1"/>
                </a:solidFill>
              </a:rPr>
              <a:t>устанавливает, что вся деятельность государства должна осуществляться в правовых целях, на основе права и правовыми средствами.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pic>
        <p:nvPicPr>
          <p:cNvPr id="1026" name="Рисунок 1" descr="Robert_von_Moh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295400"/>
            <a:ext cx="2755031" cy="38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5238261"/>
            <a:ext cx="48245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Роберт Фон Моль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5864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6206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3. уровни и ветви государственной власти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916832"/>
            <a:ext cx="8686800" cy="423530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Федеративное </a:t>
            </a:r>
            <a:r>
              <a:rPr lang="ru-RU" b="1" dirty="0">
                <a:solidFill>
                  <a:schemeClr val="tx1"/>
                </a:solidFill>
              </a:rPr>
              <a:t>устройство РФ основано на ее государственной целостности, единстве системы государственной власти, разграничении предметов ведения и полномочий между органами государственной власти РФ и органами государственной власти субъектов РФ.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7713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50" y="404664"/>
            <a:ext cx="8686800" cy="619268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Государственная </a:t>
            </a:r>
            <a:r>
              <a:rPr lang="ru-RU" b="1" dirty="0">
                <a:solidFill>
                  <a:schemeClr val="tx1"/>
                </a:solidFill>
              </a:rPr>
              <a:t>власть в РФ осуществляется также на основе </a:t>
            </a:r>
            <a:r>
              <a:rPr lang="ru-RU" b="1" dirty="0">
                <a:solidFill>
                  <a:srgbClr val="0000FF"/>
                </a:solidFill>
              </a:rPr>
              <a:t>разделения на законодательную, исполнительную и судебную. </a:t>
            </a:r>
            <a:r>
              <a:rPr lang="ru-RU" b="1" dirty="0">
                <a:solidFill>
                  <a:schemeClr val="tx1"/>
                </a:solidFill>
              </a:rPr>
              <a:t>Органы законодательной, исполнительной и судебной власти самостоятельны.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Разграничение </a:t>
            </a:r>
            <a:r>
              <a:rPr lang="ru-RU" b="1" dirty="0">
                <a:solidFill>
                  <a:schemeClr val="tx1"/>
                </a:solidFill>
              </a:rPr>
              <a:t>предметов ведения и полномочий между органами государственной власти РФ и органами государственной власти субъектов РФ осуществляется Конституцией РФ, Федеративным </a:t>
            </a:r>
            <a:r>
              <a:rPr lang="ru-RU" b="1" dirty="0" smtClean="0">
                <a:solidFill>
                  <a:schemeClr val="tx1"/>
                </a:solidFill>
              </a:rPr>
              <a:t>и </a:t>
            </a:r>
            <a:r>
              <a:rPr lang="ru-RU" b="1" dirty="0">
                <a:solidFill>
                  <a:schemeClr val="tx1"/>
                </a:solidFill>
              </a:rPr>
              <a:t>иными договорами о разграничении предметов ведения и полномочий.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23914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Статья </a:t>
            </a:r>
            <a:r>
              <a:rPr lang="ru-RU" b="1" dirty="0">
                <a:solidFill>
                  <a:srgbClr val="0000FF"/>
                </a:solidFill>
              </a:rPr>
              <a:t>71 Конституции РФ </a:t>
            </a:r>
            <a:r>
              <a:rPr lang="ru-RU" b="1" dirty="0">
                <a:solidFill>
                  <a:schemeClr val="tx1"/>
                </a:solidFill>
              </a:rPr>
              <a:t>определяет полномочия, находящиеся в ведении исключительно РФ. А </a:t>
            </a:r>
            <a:r>
              <a:rPr lang="ru-RU" b="1" dirty="0">
                <a:solidFill>
                  <a:srgbClr val="0000FF"/>
                </a:solidFill>
              </a:rPr>
              <a:t>статья 72 Конституции РФ </a:t>
            </a:r>
            <a:r>
              <a:rPr lang="ru-RU" b="1" dirty="0">
                <a:solidFill>
                  <a:schemeClr val="tx1"/>
                </a:solidFill>
              </a:rPr>
              <a:t>– полномочия, находящиеся в совместном ведении РФ и субъектов РФ.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Вне </a:t>
            </a:r>
            <a:r>
              <a:rPr lang="ru-RU" b="1" dirty="0">
                <a:solidFill>
                  <a:schemeClr val="tx1"/>
                </a:solidFill>
              </a:rPr>
              <a:t>пределов ведения РФ и полномочий РФ по предметам совместного ведения РФ и субъектов РФ субъекты РФ обладают всей полнотой государственной власти.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84527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 </a:t>
            </a:r>
            <a:r>
              <a:rPr lang="ru-RU" b="1" dirty="0">
                <a:solidFill>
                  <a:schemeClr val="tx1"/>
                </a:solidFill>
              </a:rPr>
              <a:t>предметам ведения РФ принимаются федеральные конституционные законы и федеральные законы, имеющие прямое действие на всей территории РФ.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 </a:t>
            </a:r>
            <a:r>
              <a:rPr lang="ru-RU" b="1" dirty="0">
                <a:solidFill>
                  <a:schemeClr val="tx1"/>
                </a:solidFill>
              </a:rPr>
              <a:t>предметам совместного ведения РФ и субъектов РФ издаются федеральные законы и принимаемые в соответствии с ними законы и иные нормативные правовые акты субъектов РФ.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Федеральные </a:t>
            </a:r>
            <a:r>
              <a:rPr lang="ru-RU" b="1" dirty="0">
                <a:solidFill>
                  <a:srgbClr val="009900"/>
                </a:solidFill>
              </a:rPr>
              <a:t>законы не могут противоречить федеральным конституционным законам.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09595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Вне </a:t>
            </a:r>
            <a:r>
              <a:rPr lang="ru-RU" b="1" dirty="0">
                <a:solidFill>
                  <a:schemeClr val="tx1"/>
                </a:solidFill>
              </a:rPr>
              <a:t>пределов ведения РФ, совместного ведения РФ и субъектов РФ республики, края, области, города федерального значения, автономная область и автономные округа осуществляют собственное правовое регулирование, включая принятие законов и иных нормативных правовых актов.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6917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Распределение </a:t>
            </a:r>
            <a:r>
              <a:rPr lang="ru-RU" b="1" dirty="0">
                <a:solidFill>
                  <a:schemeClr val="tx1"/>
                </a:solidFill>
              </a:rPr>
              <a:t>полномочий по уровням власти (и последующее за этим закрепление ресурсов для их реализации) создает конкретный вариант реализации модели федеративного устройства, включая отдельные его составляющие: федерализм правовой, федерализм бюджетный, налоговый, институциональный и пр. (рис. 1).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97169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899592" y="131311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6" name="Group 1"/>
          <p:cNvGrpSpPr>
            <a:grpSpLocks noChangeAspect="1"/>
          </p:cNvGrpSpPr>
          <p:nvPr/>
        </p:nvGrpSpPr>
        <p:grpSpPr bwMode="auto">
          <a:xfrm>
            <a:off x="0" y="285339"/>
            <a:ext cx="9741676" cy="5592443"/>
            <a:chOff x="2700" y="2319"/>
            <a:chExt cx="9720" cy="5580"/>
          </a:xfrm>
        </p:grpSpPr>
        <p:sp>
          <p:nvSpPr>
            <p:cNvPr id="7" name="AutoShape 23"/>
            <p:cNvSpPr>
              <a:spLocks noChangeAspect="1" noChangeArrowheads="1" noTextEdit="1"/>
            </p:cNvSpPr>
            <p:nvPr/>
          </p:nvSpPr>
          <p:spPr bwMode="auto">
            <a:xfrm>
              <a:off x="2700" y="2319"/>
              <a:ext cx="9720" cy="5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Rectangle 22"/>
            <p:cNvSpPr>
              <a:spLocks noChangeArrowheads="1"/>
            </p:cNvSpPr>
            <p:nvPr/>
          </p:nvSpPr>
          <p:spPr bwMode="auto">
            <a:xfrm>
              <a:off x="3240" y="2679"/>
              <a:ext cx="1980" cy="10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Федеральный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уровень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Rectangle 21"/>
            <p:cNvSpPr>
              <a:spLocks noChangeArrowheads="1"/>
            </p:cNvSpPr>
            <p:nvPr/>
          </p:nvSpPr>
          <p:spPr bwMode="auto">
            <a:xfrm>
              <a:off x="3240" y="4479"/>
              <a:ext cx="198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Уровень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субъектов РФ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3240" y="6459"/>
              <a:ext cx="1980" cy="8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Муниципальный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уровень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9"/>
            <p:cNvSpPr>
              <a:spLocks noChangeArrowheads="1"/>
            </p:cNvSpPr>
            <p:nvPr/>
          </p:nvSpPr>
          <p:spPr bwMode="auto">
            <a:xfrm>
              <a:off x="6300" y="2679"/>
              <a:ext cx="1980" cy="10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Федеральный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бюджет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6300" y="4479"/>
              <a:ext cx="198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Бюджеты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субъектов РФ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6300" y="6459"/>
              <a:ext cx="1980" cy="8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бюджеты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9360" y="2679"/>
              <a:ext cx="1980" cy="107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Федеральные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9360" y="4299"/>
              <a:ext cx="198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Региональные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9360" y="6279"/>
              <a:ext cx="198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Местные</a:t>
              </a:r>
              <a:endPara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rPr>
                <a:t>налоги</a:t>
              </a:r>
              <a:endPara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5220" y="321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5220" y="483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flipV="1">
              <a:off x="5220" y="681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>
              <a:off x="8280" y="321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8280" y="483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Line 8"/>
            <p:cNvSpPr>
              <a:spLocks noChangeShapeType="1"/>
            </p:cNvSpPr>
            <p:nvPr/>
          </p:nvSpPr>
          <p:spPr bwMode="auto">
            <a:xfrm>
              <a:off x="8280" y="6819"/>
              <a:ext cx="10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>
              <a:off x="4140" y="3759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4140" y="5379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7200" y="3759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Line 4"/>
            <p:cNvSpPr>
              <a:spLocks noChangeShapeType="1"/>
            </p:cNvSpPr>
            <p:nvPr/>
          </p:nvSpPr>
          <p:spPr bwMode="auto">
            <a:xfrm>
              <a:off x="7200" y="5379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3"/>
            <p:cNvSpPr>
              <a:spLocks noChangeShapeType="1"/>
            </p:cNvSpPr>
            <p:nvPr/>
          </p:nvSpPr>
          <p:spPr bwMode="auto">
            <a:xfrm>
              <a:off x="10260" y="3759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2"/>
            <p:cNvSpPr>
              <a:spLocks noChangeShapeType="1"/>
            </p:cNvSpPr>
            <p:nvPr/>
          </p:nvSpPr>
          <p:spPr bwMode="auto">
            <a:xfrm>
              <a:off x="10260" y="5379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99592" y="554549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Рисунок 1 - Институциональный, бюджетный и налоговый федерализм</a:t>
            </a:r>
          </a:p>
        </p:txBody>
      </p:sp>
    </p:spTree>
    <p:extLst>
      <p:ext uri="{BB962C8B-B14F-4D97-AF65-F5344CB8AC3E}">
        <p14:creationId xmlns:p14="http://schemas.microsoft.com/office/powerpoint/2010/main" val="25699002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231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Распределение </a:t>
            </a:r>
            <a:r>
              <a:rPr lang="ru-RU" b="1" dirty="0">
                <a:solidFill>
                  <a:schemeClr val="tx1"/>
                </a:solidFill>
              </a:rPr>
              <a:t>полномочий и ресурсов по уровням власти (федерализация государственного управления) создает и определенную модель централизации и децентрализация государственного управления.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Уровень </a:t>
            </a:r>
            <a:r>
              <a:rPr lang="ru-RU" b="1" dirty="0">
                <a:solidFill>
                  <a:schemeClr val="tx1"/>
                </a:solidFill>
              </a:rPr>
              <a:t>централизации определяет и уровень свободы, самостоятельности, наличия собственных прав, обязанностей и ответственности субъектов федерации.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27116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4. структура органов государственной власти в РФ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080" y="1932459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Государственную </a:t>
            </a:r>
            <a:r>
              <a:rPr lang="ru-RU" b="1" dirty="0">
                <a:solidFill>
                  <a:schemeClr val="tx1"/>
                </a:solidFill>
              </a:rPr>
              <a:t>власть в РФ осуществляют Президент РФ, Федеральное Собрание (Совет Федерации и Государственная Дума), Правительство РФ, суды РФ.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Государственную </a:t>
            </a:r>
            <a:r>
              <a:rPr lang="ru-RU" b="1" dirty="0">
                <a:solidFill>
                  <a:schemeClr val="tx1"/>
                </a:solidFill>
              </a:rPr>
              <a:t>власть в субъектах РФ осуществляют образуемые ими органы государственной власти.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71296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583264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Система </a:t>
            </a:r>
            <a:r>
              <a:rPr lang="ru-RU" sz="2900" b="1" dirty="0">
                <a:solidFill>
                  <a:schemeClr val="tx1"/>
                </a:solidFill>
              </a:rPr>
              <a:t>органов государственной власти республик, краев, областей, городов федерального значения, автономной области, автономных округов устанавливается субъектами РФ самостоятельно в соответствии с основами конституционного строя РФ и общими принципами организации представительных и исполнительных органов государственной власти, установленными федеральным законодательством.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</a:t>
            </a:r>
            <a:r>
              <a:rPr lang="ru-RU" sz="2900" b="1" dirty="0" smtClean="0">
                <a:solidFill>
                  <a:srgbClr val="0000FF"/>
                </a:solidFill>
              </a:rPr>
              <a:t>Федеральные </a:t>
            </a:r>
            <a:r>
              <a:rPr lang="ru-RU" sz="2900" b="1" dirty="0">
                <a:solidFill>
                  <a:srgbClr val="0000FF"/>
                </a:solidFill>
              </a:rPr>
              <a:t>органы исполнительной власти и органы исполнительной власти субъектов РФ образуют единую систему исполнительной власти в РФ.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8105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188640"/>
            <a:ext cx="5715744" cy="653283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500" b="1" dirty="0" smtClean="0">
                <a:solidFill>
                  <a:srgbClr val="009900"/>
                </a:solidFill>
              </a:rPr>
              <a:t>2.Историко-материалистическая </a:t>
            </a:r>
            <a:r>
              <a:rPr lang="ru-RU" sz="2500" b="1" dirty="0">
                <a:solidFill>
                  <a:srgbClr val="009900"/>
                </a:solidFill>
              </a:rPr>
              <a:t>теория</a:t>
            </a:r>
          </a:p>
          <a:p>
            <a:pPr marL="0" indent="0" algn="just">
              <a:buNone/>
            </a:pPr>
            <a:r>
              <a:rPr lang="ru-RU" sz="2500" dirty="0" smtClean="0"/>
              <a:t>	</a:t>
            </a:r>
            <a:r>
              <a:rPr lang="ru-RU" sz="2500" b="1" dirty="0" smtClean="0">
                <a:solidFill>
                  <a:schemeClr val="tx1"/>
                </a:solidFill>
              </a:rPr>
              <a:t>Теория </a:t>
            </a:r>
            <a:r>
              <a:rPr lang="ru-RU" sz="2500" b="1" dirty="0">
                <a:solidFill>
                  <a:schemeClr val="tx1"/>
                </a:solidFill>
              </a:rPr>
              <a:t>возникла в 80-е годы Х</a:t>
            </a:r>
            <a:r>
              <a:rPr lang="en-US" sz="2500" b="1" dirty="0">
                <a:solidFill>
                  <a:schemeClr val="tx1"/>
                </a:solidFill>
              </a:rPr>
              <a:t>I</a:t>
            </a:r>
            <a:r>
              <a:rPr lang="ru-RU" sz="2500" b="1" dirty="0">
                <a:solidFill>
                  <a:schemeClr val="tx1"/>
                </a:solidFill>
              </a:rPr>
              <a:t>Х века. </a:t>
            </a:r>
            <a:r>
              <a:rPr lang="ru-RU" sz="2500" b="1" dirty="0">
                <a:solidFill>
                  <a:srgbClr val="C00000"/>
                </a:solidFill>
              </a:rPr>
              <a:t>Ее авторы К. Маркс, </a:t>
            </a:r>
            <a:r>
              <a:rPr lang="ru-RU" sz="2500" b="1" dirty="0" err="1">
                <a:solidFill>
                  <a:srgbClr val="C00000"/>
                </a:solidFill>
              </a:rPr>
              <a:t>Ф.Энгельс</a:t>
            </a:r>
            <a:r>
              <a:rPr lang="ru-RU" sz="2500" b="1" dirty="0">
                <a:solidFill>
                  <a:srgbClr val="C00000"/>
                </a:solidFill>
              </a:rPr>
              <a:t>, </a:t>
            </a:r>
            <a:r>
              <a:rPr lang="ru-RU" sz="2500" b="1" dirty="0" err="1">
                <a:solidFill>
                  <a:srgbClr val="C00000"/>
                </a:solidFill>
              </a:rPr>
              <a:t>Л.Морган</a:t>
            </a:r>
            <a:r>
              <a:rPr lang="ru-RU" sz="2500" b="1" dirty="0">
                <a:solidFill>
                  <a:srgbClr val="C00000"/>
                </a:solidFill>
              </a:rPr>
              <a:t>. </a:t>
            </a:r>
            <a:r>
              <a:rPr lang="ru-RU" sz="2500" b="1" dirty="0">
                <a:solidFill>
                  <a:schemeClr val="tx1"/>
                </a:solidFill>
              </a:rPr>
              <a:t>В основе этой теории лежат идеи исторического материализма и классовый подход. </a:t>
            </a:r>
          </a:p>
          <a:p>
            <a:pPr marL="0" indent="0" algn="just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	Государство </a:t>
            </a:r>
            <a:r>
              <a:rPr lang="ru-RU" sz="2500" b="1" dirty="0">
                <a:solidFill>
                  <a:schemeClr val="tx1"/>
                </a:solidFill>
              </a:rPr>
              <a:t>рассматривается как орудие власти экономически господствующего класса. Его особенности определяются прежде всего экономикой общества на определенной стадии его исторического развития. </a:t>
            </a:r>
          </a:p>
          <a:p>
            <a:pPr marL="0" indent="0" algn="just">
              <a:buNone/>
            </a:pPr>
            <a:r>
              <a:rPr lang="ru-RU" sz="2500" b="1" dirty="0" smtClean="0">
                <a:solidFill>
                  <a:schemeClr val="tx1"/>
                </a:solidFill>
              </a:rPr>
              <a:t>	</a:t>
            </a:r>
            <a:r>
              <a:rPr lang="ru-RU" sz="2500" b="1" dirty="0" smtClean="0">
                <a:solidFill>
                  <a:srgbClr val="0000FF"/>
                </a:solidFill>
              </a:rPr>
              <a:t>Цель </a:t>
            </a:r>
            <a:r>
              <a:rPr lang="ru-RU" sz="2500" b="1" dirty="0">
                <a:solidFill>
                  <a:srgbClr val="0000FF"/>
                </a:solidFill>
              </a:rPr>
              <a:t>– построение социалистического, а затем и коммунистического общества.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  <p:pic>
        <p:nvPicPr>
          <p:cNvPr id="2050" name="Рисунок 2" descr="Карл Марк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000197" cy="410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5229200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Карл </a:t>
            </a:r>
            <a:r>
              <a:rPr lang="ru-RU" sz="2800" b="1" dirty="0" smtClean="0"/>
              <a:t>Маркс</a:t>
            </a:r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76969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908720"/>
            <a:ext cx="8686800" cy="516731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Федеральные </a:t>
            </a:r>
            <a:r>
              <a:rPr lang="ru-RU" b="1" dirty="0">
                <a:solidFill>
                  <a:schemeClr val="tx1"/>
                </a:solidFill>
              </a:rPr>
              <a:t>органы исполнительной власти по соглашению с органами исполнительной власти субъектов РФ могут передавать им осуществление части своих полномочий, если это не противоречит Конституции РФ и федеральным законам.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Органы </a:t>
            </a:r>
            <a:r>
              <a:rPr lang="ru-RU" b="1" dirty="0">
                <a:solidFill>
                  <a:schemeClr val="tx1"/>
                </a:solidFill>
              </a:rPr>
              <a:t>исполнительной власти субъектов РФ по соглашению с федеральными органами исполнительной власти могут передавать им осуществление части своих полномочий.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82215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036340"/>
            <a:ext cx="8686800" cy="56754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Федеральные </a:t>
            </a:r>
            <a:r>
              <a:rPr lang="ru-RU" b="1" dirty="0">
                <a:solidFill>
                  <a:schemeClr val="tx1"/>
                </a:solidFill>
              </a:rPr>
              <a:t>органы исполнительной власти для осуществления своих полномочий могут создавать свои территориальные органы и назначать соответствующих должностных лиц.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Существуют </a:t>
            </a:r>
            <a:r>
              <a:rPr lang="ru-RU" b="1" dirty="0">
                <a:solidFill>
                  <a:schemeClr val="tx1"/>
                </a:solidFill>
              </a:rPr>
              <a:t>также органы власти, не входящие в законодательную, исполнительную или судебную ветви власти: Центральная избирательная комиссия РФ, Счетная палата РФ, Следственный комитет РФ.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3758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5. ТЕРРИТОРИАЛЬНОЕ УСТРОЙСТВО РФ И ТЕРРИТОРИАЛЬНАЯ ДИФФЕРЕНЦИАЦИЯ </a:t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Российская </a:t>
            </a:r>
            <a:r>
              <a:rPr lang="ru-RU" b="1" dirty="0">
                <a:solidFill>
                  <a:srgbClr val="0000FF"/>
                </a:solidFill>
              </a:rPr>
              <a:t>Федерация состоит из равноправных субъектов РФ.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Субъектами </a:t>
            </a:r>
            <a:r>
              <a:rPr lang="ru-RU" b="1" dirty="0">
                <a:solidFill>
                  <a:srgbClr val="009900"/>
                </a:solidFill>
              </a:rPr>
              <a:t>Федерации являются: </a:t>
            </a:r>
            <a:r>
              <a:rPr lang="ru-RU" b="1" dirty="0">
                <a:solidFill>
                  <a:schemeClr val="tx1"/>
                </a:solidFill>
              </a:rPr>
              <a:t>республики, края, области, города федерального значения, автономная область, автономные округа.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Во </a:t>
            </a:r>
            <a:r>
              <a:rPr lang="ru-RU" b="1" dirty="0">
                <a:solidFill>
                  <a:schemeClr val="tx1"/>
                </a:solidFill>
              </a:rPr>
              <a:t>взаимоотношениях с федеральными органами государственной власти все субъекты РФ между собой равноправны.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72115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2823" y="116632"/>
            <a:ext cx="8686800" cy="674136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Республика </a:t>
            </a:r>
            <a:r>
              <a:rPr lang="ru-RU" b="1" dirty="0">
                <a:solidFill>
                  <a:schemeClr val="tx1"/>
                </a:solidFill>
              </a:rPr>
              <a:t>имеет свою конституцию и законодательство. Край, область, город федерального значения, автономная область, автономный округ имеют свой устав и законодательство.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РФ </a:t>
            </a:r>
            <a:r>
              <a:rPr lang="ru-RU" b="1" dirty="0">
                <a:solidFill>
                  <a:srgbClr val="009900"/>
                </a:solidFill>
              </a:rPr>
              <a:t>включает 85 субъектов РФ и около 23 тыс. муниципальных образований.</a:t>
            </a:r>
            <a:r>
              <a:rPr lang="ru-RU" b="1" dirty="0">
                <a:solidFill>
                  <a:schemeClr val="tx1"/>
                </a:solidFill>
              </a:rPr>
              <a:t> Все они различаются между собой размером территорий, численностью населения, климатическими условиями, национальным составом, и, что особенно значимо, уровнем развития экономики и социального обеспечения.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43023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Одним </a:t>
            </a:r>
            <a:r>
              <a:rPr lang="ru-RU" sz="2800" b="1" dirty="0">
                <a:solidFill>
                  <a:schemeClr val="tx1"/>
                </a:solidFill>
              </a:rPr>
              <a:t>из обобщающих показателей, отражающих степень неравенства в России, можно считать уровень заселения, а соответственно и экономического освоения, ее территории.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Большая </a:t>
            </a:r>
            <a:r>
              <a:rPr lang="ru-RU" sz="2800" b="1" dirty="0">
                <a:solidFill>
                  <a:schemeClr val="tx1"/>
                </a:solidFill>
              </a:rPr>
              <a:t>часть территории страны  (75%)  проживает в ее Европейской части. Соответственно, только 25% проживает за Уралом.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Территориальные </a:t>
            </a:r>
            <a:r>
              <a:rPr lang="ru-RU" sz="2800" b="1" dirty="0">
                <a:solidFill>
                  <a:schemeClr val="tx1"/>
                </a:solidFill>
              </a:rPr>
              <a:t>же пропорции прямо противоположны. Европейская часть, включая Урал, составляет лишь 25% территории страны, а  75%  ее площади находится за Уралом. 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13935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0491" y="456481"/>
            <a:ext cx="8686800" cy="614116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Еще </a:t>
            </a:r>
            <a:r>
              <a:rPr lang="ru-RU" b="1" dirty="0">
                <a:solidFill>
                  <a:schemeClr val="tx1"/>
                </a:solidFill>
              </a:rPr>
              <a:t>резче контраст между «северной и южной половинами России, граница между которыми проходит по линии Санкт-Петербург – Киров – Екатеринбург – Омск – Томск – Красноярск – Иркутск – Чита – Хабаровск.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южной половине страны, занимающей приблизительно 26% территории, проживает 95% населения, а в северной половине – лишь 5%». Естественно, что столь значительное неравенство накладывает свою специфику и определяет сложности в управлении территориями.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16661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521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Из </a:t>
            </a:r>
            <a:r>
              <a:rPr lang="ru-RU" b="1" dirty="0">
                <a:solidFill>
                  <a:schemeClr val="tx1"/>
                </a:solidFill>
              </a:rPr>
              <a:t>85 субъектов РФ около 10, в числе которых в частности Москва, Ханты-Мансийский и Ямало-ненецкий АО, Московская область, Санкт-Петербург, республики Башкортостан и Татарстан, Свердловская, Пермская и Самарская области, Красноярский край, дают около двух третей (в зависимости от года) всех поступлений консолидированного бюджета России.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1111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511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то же время доля других 10-ти регионов, в числе которых, в частности, республики Ингушетия, Калмыкия, Алтай и Тыва, Еврейская автономная область, вместе взятых составляет немногим более 1%.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Но </a:t>
            </a:r>
            <a:r>
              <a:rPr lang="ru-RU" b="1" dirty="0">
                <a:solidFill>
                  <a:schemeClr val="tx1"/>
                </a:solidFill>
              </a:rPr>
              <a:t>и в рамках одного субъекта РФ финансово-экономические различия между муниципальными образованиями по отдельным показателям составляют десятки и даже сотни раз.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23659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Именно </a:t>
            </a:r>
            <a:r>
              <a:rPr lang="ru-RU" b="1" dirty="0">
                <a:solidFill>
                  <a:srgbClr val="009900"/>
                </a:solidFill>
              </a:rPr>
              <a:t>территориальная дифференциация, неравномерность экономического и социального пространства </a:t>
            </a:r>
            <a:r>
              <a:rPr lang="ru-RU" b="1" dirty="0">
                <a:solidFill>
                  <a:schemeClr val="tx1"/>
                </a:solidFill>
              </a:rPr>
              <a:t>оказывает наибольшие осложнения в вопросе территориального управления, в том числе бюджетного территориального регулирования.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Во </a:t>
            </a:r>
            <a:r>
              <a:rPr lang="ru-RU" b="1" dirty="0">
                <a:solidFill>
                  <a:schemeClr val="tx1"/>
                </a:solidFill>
              </a:rPr>
              <a:t>многом именно уровень территориальных диспропорций оказывает существенное влияние на степень централизации (децентрализации) государственного управления.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93671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64087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Проблема </a:t>
            </a:r>
            <a:r>
              <a:rPr lang="ru-RU" sz="2800" b="1" dirty="0">
                <a:solidFill>
                  <a:schemeClr val="tx1"/>
                </a:solidFill>
              </a:rPr>
              <a:t>регулирования территориального неравенства является одной из наиболее сложных и актуальных в государственном управлении, </a:t>
            </a:r>
            <a:r>
              <a:rPr lang="ru-RU" sz="2800" b="1" dirty="0" err="1">
                <a:solidFill>
                  <a:schemeClr val="tx1"/>
                </a:solidFill>
              </a:rPr>
              <a:t>будь-то</a:t>
            </a:r>
            <a:r>
              <a:rPr lang="ru-RU" sz="2800" b="1" dirty="0">
                <a:solidFill>
                  <a:schemeClr val="tx1"/>
                </a:solidFill>
              </a:rPr>
              <a:t> на федеральном или региональном уровнях.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Механизмами </a:t>
            </a:r>
            <a:r>
              <a:rPr lang="ru-RU" sz="2800" b="1" dirty="0">
                <a:solidFill>
                  <a:srgbClr val="0000FF"/>
                </a:solidFill>
              </a:rPr>
              <a:t>регулирования территориального неравенства являются: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стратегии</a:t>
            </a:r>
            <a:r>
              <a:rPr lang="ru-RU" sz="2800" b="1" dirty="0">
                <a:solidFill>
                  <a:schemeClr val="tx1"/>
                </a:solidFill>
              </a:rPr>
              <a:t>, концепции, доктрины и прогнозы развития территорий; 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chemeClr val="tx1"/>
                </a:solidFill>
              </a:rPr>
              <a:t>- целевые </a:t>
            </a:r>
            <a:r>
              <a:rPr lang="ru-RU" sz="2800" b="1" dirty="0">
                <a:solidFill>
                  <a:schemeClr val="tx1"/>
                </a:solidFill>
              </a:rPr>
              <a:t>программы (федеральные, региональные или муниципальные) развития отдельных территорий или отраслей экономики;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- механизмы </a:t>
            </a:r>
            <a:r>
              <a:rPr lang="ru-RU" sz="2800" b="1" dirty="0">
                <a:solidFill>
                  <a:schemeClr val="tx1"/>
                </a:solidFill>
              </a:rPr>
              <a:t>межбюджетного регулирования; фондовая и </a:t>
            </a:r>
            <a:r>
              <a:rPr lang="ru-RU" sz="2800" b="1" dirty="0" err="1">
                <a:solidFill>
                  <a:schemeClr val="tx1"/>
                </a:solidFill>
              </a:rPr>
              <a:t>грантовая</a:t>
            </a:r>
            <a:r>
              <a:rPr lang="ru-RU" sz="2800" b="1" dirty="0">
                <a:solidFill>
                  <a:schemeClr val="tx1"/>
                </a:solidFill>
              </a:rPr>
              <a:t> поддержка развития территорий.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5756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9900"/>
                </a:solidFill>
                <a:effectLst/>
              </a:rPr>
              <a:t>3. Теория </a:t>
            </a:r>
            <a:r>
              <a:rPr lang="ru-RU" b="1" dirty="0" smtClean="0">
                <a:solidFill>
                  <a:srgbClr val="009900"/>
                </a:solidFill>
                <a:effectLst/>
              </a:rPr>
              <a:t>элит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pic>
        <p:nvPicPr>
          <p:cNvPr id="3074" name="Рисунок 3" descr="200px-Vilfredo_Pare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468" y="1328945"/>
            <a:ext cx="3119463" cy="425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5816" y="5725009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/>
              <a:t>Вильфредо</a:t>
            </a:r>
            <a:r>
              <a:rPr lang="ru-RU" sz="2800" b="1" dirty="0"/>
              <a:t> Парето</a:t>
            </a:r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44262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1625" y="1700808"/>
            <a:ext cx="8686800" cy="8382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effectLst/>
                <a:latin typeface="+mn-lt"/>
              </a:rPr>
              <a:t>	К </a:t>
            </a:r>
            <a:r>
              <a:rPr lang="ru-RU" sz="2400" b="1" dirty="0">
                <a:solidFill>
                  <a:schemeClr val="tx1"/>
                </a:solidFill>
                <a:effectLst/>
                <a:latin typeface="+mn-lt"/>
              </a:rPr>
              <a:t>вопросам территориального обустройства и территориального управления в РФ относится и создание федеральных округов. </a:t>
            </a:r>
          </a:p>
        </p:txBody>
      </p:sp>
    </p:spTree>
    <p:extLst>
      <p:ext uri="{BB962C8B-B14F-4D97-AF65-F5344CB8AC3E}">
        <p14:creationId xmlns:p14="http://schemas.microsoft.com/office/powerpoint/2010/main" val="42254136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868269"/>
              </p:ext>
            </p:extLst>
          </p:nvPr>
        </p:nvGraphicFramePr>
        <p:xfrm>
          <a:off x="107503" y="880298"/>
          <a:ext cx="8886005" cy="58864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29277"/>
                <a:gridCol w="2388616"/>
                <a:gridCol w="1250667"/>
                <a:gridCol w="1661348"/>
                <a:gridCol w="1250667"/>
                <a:gridCol w="1805430"/>
              </a:tblGrid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п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Название округа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Площадь, км.кв.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Население (на 01.01.2015г.)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Субъектов РФ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ВРП, мрд. руб.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(за 2013 год)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Центральный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652800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38951479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18975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Южный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444001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16298716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3528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Северо-Западный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1677900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13843556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Дальневосточный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6215900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6211021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Сибирский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5114800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19312169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Уральский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1788900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12275853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Приволжский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1038000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29715450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8571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5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Северо-Кавказский федеральный округ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172360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9659044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51</a:t>
            </a:fld>
            <a:endParaRPr lang="ru-RU" alt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-35967"/>
            <a:ext cx="7800801" cy="658937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</a:rPr>
              <a:t>Федеральные округа России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50795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8640"/>
            <a:ext cx="8686800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Федеральные </a:t>
            </a:r>
            <a:r>
              <a:rPr lang="ru-RU" b="1" dirty="0">
                <a:solidFill>
                  <a:schemeClr val="tx1"/>
                </a:solidFill>
              </a:rPr>
              <a:t>округа не являются субъектами или иной конституционной частью административно-территориального деления РФ.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Таковыми </a:t>
            </a:r>
            <a:r>
              <a:rPr lang="ru-RU" b="1" dirty="0">
                <a:solidFill>
                  <a:srgbClr val="009900"/>
                </a:solidFill>
              </a:rPr>
              <a:t>не являются и экономические районы: 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- Центральный</a:t>
            </a:r>
            <a:r>
              <a:rPr lang="ru-RU" b="1" dirty="0">
                <a:solidFill>
                  <a:schemeClr val="tx1"/>
                </a:solidFill>
              </a:rPr>
              <a:t>,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Центрально-черноземный</a:t>
            </a:r>
            <a:r>
              <a:rPr lang="ru-RU" b="1" dirty="0">
                <a:solidFill>
                  <a:schemeClr val="tx1"/>
                </a:solidFill>
              </a:rPr>
              <a:t>,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Волго-вятский</a:t>
            </a:r>
            <a:r>
              <a:rPr lang="ru-RU" b="1" dirty="0">
                <a:solidFill>
                  <a:schemeClr val="tx1"/>
                </a:solidFill>
              </a:rPr>
              <a:t>,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Западно-сибирский</a:t>
            </a:r>
            <a:r>
              <a:rPr lang="ru-RU" b="1" dirty="0">
                <a:solidFill>
                  <a:schemeClr val="tx1"/>
                </a:solidFill>
              </a:rPr>
              <a:t>,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Восточно-сибирский </a:t>
            </a:r>
            <a:r>
              <a:rPr lang="ru-RU" b="1" dirty="0">
                <a:solidFill>
                  <a:schemeClr val="tx1"/>
                </a:solidFill>
              </a:rPr>
              <a:t>и пр.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12626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Экономическое </a:t>
            </a:r>
            <a:r>
              <a:rPr lang="ru-RU" sz="3000" b="1" dirty="0">
                <a:solidFill>
                  <a:schemeClr val="tx1"/>
                </a:solidFill>
              </a:rPr>
              <a:t>районирование отражает деление государства не по границам административно-территориальных единиц, а по признакам экономической специализации. </a:t>
            </a:r>
          </a:p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У </a:t>
            </a:r>
            <a:r>
              <a:rPr lang="ru-RU" sz="3000" b="1" dirty="0">
                <a:solidFill>
                  <a:schemeClr val="tx1"/>
                </a:solidFill>
              </a:rPr>
              <a:t>экономических районов нет четких границ, нет своих органов власти и управления, своего законодательства и пр. И тем не менее экономические районы признаны и существуют. Это исключительно экономическая рыночная характеристика территории, дающая представления о ее специализации и направленности в </a:t>
            </a:r>
            <a:r>
              <a:rPr lang="ru-RU" sz="3000" b="1" dirty="0" err="1">
                <a:solidFill>
                  <a:schemeClr val="tx1"/>
                </a:solidFill>
              </a:rPr>
              <a:t>народохозяйственном</a:t>
            </a:r>
            <a:r>
              <a:rPr lang="ru-RU" sz="3000" b="1" dirty="0">
                <a:solidFill>
                  <a:schemeClr val="tx1"/>
                </a:solidFill>
              </a:rPr>
              <a:t> комплексе страны.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05785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54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627" y="404664"/>
            <a:ext cx="8686800" cy="561925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</a:t>
            </a:r>
            <a:r>
              <a:rPr lang="ru-RU" sz="2400" b="1" dirty="0" smtClean="0">
                <a:solidFill>
                  <a:srgbClr val="C00000"/>
                </a:solidFill>
              </a:rPr>
              <a:t>Теория </a:t>
            </a:r>
            <a:r>
              <a:rPr lang="ru-RU" sz="2400" b="1" dirty="0">
                <a:solidFill>
                  <a:srgbClr val="C00000"/>
                </a:solidFill>
              </a:rPr>
              <a:t>элит сформировалась в конце Х</a:t>
            </a:r>
            <a:r>
              <a:rPr lang="en-US" sz="2400" b="1" dirty="0">
                <a:solidFill>
                  <a:srgbClr val="C00000"/>
                </a:solidFill>
              </a:rPr>
              <a:t>I</a:t>
            </a:r>
            <a:r>
              <a:rPr lang="ru-RU" sz="2400" b="1" dirty="0">
                <a:solidFill>
                  <a:srgbClr val="C00000"/>
                </a:solidFill>
              </a:rPr>
              <a:t>Х – начале </a:t>
            </a:r>
            <a:r>
              <a:rPr lang="en-US" sz="2400" b="1" dirty="0">
                <a:solidFill>
                  <a:srgbClr val="C00000"/>
                </a:solidFill>
              </a:rPr>
              <a:t>XX</a:t>
            </a:r>
            <a:r>
              <a:rPr lang="ru-RU" sz="2400" b="1" dirty="0">
                <a:solidFill>
                  <a:srgbClr val="C00000"/>
                </a:solidFill>
              </a:rPr>
              <a:t> веков.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В </a:t>
            </a:r>
            <a:r>
              <a:rPr lang="ru-RU" sz="2400" b="1" dirty="0">
                <a:solidFill>
                  <a:schemeClr val="tx1"/>
                </a:solidFill>
              </a:rPr>
              <a:t>ее основе лежат труды </a:t>
            </a:r>
            <a:r>
              <a:rPr lang="ru-RU" sz="2400" b="1" dirty="0" err="1">
                <a:solidFill>
                  <a:schemeClr val="tx1"/>
                </a:solidFill>
              </a:rPr>
              <a:t>В.Парето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Г.Моски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Х.Лассуэл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Д.Сартори</a:t>
            </a:r>
            <a:r>
              <a:rPr lang="ru-RU" sz="2400" b="1" dirty="0">
                <a:solidFill>
                  <a:schemeClr val="tx1"/>
                </a:solidFill>
              </a:rPr>
              <a:t>, </a:t>
            </a:r>
            <a:r>
              <a:rPr lang="ru-RU" sz="2400" b="1" dirty="0" err="1">
                <a:solidFill>
                  <a:schemeClr val="tx1"/>
                </a:solidFill>
              </a:rPr>
              <a:t>Т.Дай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Смысл </a:t>
            </a:r>
            <a:r>
              <a:rPr lang="ru-RU" sz="2400" b="1" dirty="0">
                <a:solidFill>
                  <a:schemeClr val="tx1"/>
                </a:solidFill>
              </a:rPr>
              <a:t>этой теории в том, что народные массы не способны управлять государством и это осуществляется верхушкой общества – </a:t>
            </a:r>
            <a:r>
              <a:rPr lang="ru-RU" sz="2400" b="1" dirty="0">
                <a:solidFill>
                  <a:srgbClr val="0000FF"/>
                </a:solidFill>
              </a:rPr>
              <a:t>его элитой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Элиты </a:t>
            </a:r>
            <a:r>
              <a:rPr lang="ru-RU" sz="2400" b="1" dirty="0">
                <a:solidFill>
                  <a:schemeClr val="tx1"/>
                </a:solidFill>
              </a:rPr>
              <a:t>формируются по различным признакам (происхождение, образование, опыт, способности и пр.), при этом они могут пополняться за счет наиболее способных представителей масс. 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	Современные </a:t>
            </a:r>
            <a:r>
              <a:rPr lang="ru-RU" sz="2400" b="1" dirty="0">
                <a:solidFill>
                  <a:schemeClr val="tx1"/>
                </a:solidFill>
              </a:rPr>
              <a:t>сторонники этой теории считают, что существует несколько элит, между которыми идет борьба за власть, причем народ контролирует их деятельность, используя избирательное право.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5973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644" y="476672"/>
            <a:ext cx="8686800" cy="554461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Отмечая </a:t>
            </a:r>
            <a:r>
              <a:rPr lang="ru-RU" sz="2800" b="1" dirty="0">
                <a:solidFill>
                  <a:srgbClr val="009900"/>
                </a:solidFill>
              </a:rPr>
              <a:t>негативные стороны </a:t>
            </a:r>
            <a:r>
              <a:rPr lang="ru-RU" sz="2800" b="1" dirty="0">
                <a:solidFill>
                  <a:schemeClr val="tx1"/>
                </a:solidFill>
              </a:rPr>
              <a:t>этой теории, следует отметить, что реализация власти практически всегда осуществляется через весьма ограниченный круг людей: депутатов, работников государственного аппарата, сотрудников правоохранительных органов и пр.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Важно</a:t>
            </a:r>
            <a:r>
              <a:rPr lang="ru-RU" sz="2800" b="1" dirty="0">
                <a:solidFill>
                  <a:schemeClr val="tx1"/>
                </a:solidFill>
              </a:rPr>
              <a:t>, чтобы эти лица реально выражали интересы народа, различных социальных слоев и групп. А для того, чтобы это обеспечить, необходимо сознавать элитарный характер народных избранников и представителей, обеспечить действенный контроль за их работой.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7387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9900"/>
                </a:solidFill>
                <a:effectLst/>
              </a:rPr>
              <a:t>4. Технократическая теория или теория «технократического государства</a:t>
            </a:r>
            <a:r>
              <a:rPr lang="ru-RU" b="1" dirty="0" smtClean="0">
                <a:solidFill>
                  <a:srgbClr val="009900"/>
                </a:solidFill>
                <a:effectLst/>
              </a:rPr>
              <a:t>» </a:t>
            </a:r>
            <a:endParaRPr lang="ru-RU" b="1" dirty="0">
              <a:solidFill>
                <a:srgbClr val="009900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4098" name="Рисунок 4" descr="Торстейн Бунде Вебл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312368" cy="416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03760" y="5811392"/>
            <a:ext cx="3696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/>
              <a:t>Торстейн</a:t>
            </a:r>
            <a:r>
              <a:rPr lang="ru-RU" sz="2800" b="1" dirty="0"/>
              <a:t> </a:t>
            </a:r>
            <a:r>
              <a:rPr lang="ru-RU" sz="2800" b="1" dirty="0" err="1"/>
              <a:t>Веблен</a:t>
            </a:r>
            <a:endParaRPr lang="ru-RU" sz="2800" b="1" dirty="0"/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72854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576064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Эта </a:t>
            </a:r>
            <a:r>
              <a:rPr lang="ru-RU" b="1" dirty="0">
                <a:solidFill>
                  <a:schemeClr val="tx1"/>
                </a:solidFill>
              </a:rPr>
              <a:t>теория возникла в 20-х гг. ХХ столетия и получила значительное распространение в 60–70-х гг. Ее сторонниками были, в частности, Т. </a:t>
            </a:r>
            <a:r>
              <a:rPr lang="ru-RU" b="1" dirty="0" err="1">
                <a:solidFill>
                  <a:schemeClr val="tx1"/>
                </a:solidFill>
              </a:rPr>
              <a:t>Веблен</a:t>
            </a:r>
            <a:r>
              <a:rPr lang="ru-RU" b="1" dirty="0">
                <a:solidFill>
                  <a:schemeClr val="tx1"/>
                </a:solidFill>
              </a:rPr>
              <a:t>, Д. </a:t>
            </a:r>
            <a:r>
              <a:rPr lang="ru-RU" b="1" dirty="0" err="1">
                <a:solidFill>
                  <a:schemeClr val="tx1"/>
                </a:solidFill>
              </a:rPr>
              <a:t>Барнхейм</a:t>
            </a:r>
            <a:r>
              <a:rPr lang="ru-RU" b="1" dirty="0">
                <a:solidFill>
                  <a:schemeClr val="tx1"/>
                </a:solidFill>
              </a:rPr>
              <a:t>, Г. </a:t>
            </a:r>
            <a:r>
              <a:rPr lang="ru-RU" b="1" dirty="0" err="1">
                <a:solidFill>
                  <a:schemeClr val="tx1"/>
                </a:solidFill>
              </a:rPr>
              <a:t>Саймон</a:t>
            </a:r>
            <a:r>
              <a:rPr lang="ru-RU" b="1" dirty="0">
                <a:solidFill>
                  <a:schemeClr val="tx1"/>
                </a:solidFill>
              </a:rPr>
              <a:t>, Д. Белл и др.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По </a:t>
            </a:r>
            <a:r>
              <a:rPr lang="ru-RU" b="1" dirty="0">
                <a:solidFill>
                  <a:schemeClr val="tx1"/>
                </a:solidFill>
              </a:rPr>
              <a:t>мнению представителей данной теории, управлять обществом должны (и часто управляют) </a:t>
            </a:r>
            <a:r>
              <a:rPr lang="ru-RU" b="1" dirty="0">
                <a:solidFill>
                  <a:srgbClr val="0000FF"/>
                </a:solidFill>
              </a:rPr>
              <a:t>специалисты – управленцы, менеджеры. </a:t>
            </a:r>
            <a:r>
              <a:rPr lang="ru-RU" b="1" dirty="0">
                <a:solidFill>
                  <a:schemeClr val="tx1"/>
                </a:solidFill>
              </a:rPr>
              <a:t>Именно они способны определить действительные потребности общества, оптимальные пути его развития, необходимые средства.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5206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</TotalTime>
  <Words>336</Words>
  <Application>Microsoft Office PowerPoint</Application>
  <PresentationFormat>Экран (4:3)</PresentationFormat>
  <Paragraphs>273</Paragraphs>
  <Slides>54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Трек</vt:lpstr>
      <vt:lpstr>Тема: «Основные системы государственного управления»</vt:lpstr>
      <vt:lpstr>Презентация PowerPoint</vt:lpstr>
      <vt:lpstr>Теории, относящиеся к сущности государства</vt:lpstr>
      <vt:lpstr>Презентация PowerPoint</vt:lpstr>
      <vt:lpstr>3. Теория элит</vt:lpstr>
      <vt:lpstr>Презентация PowerPoint</vt:lpstr>
      <vt:lpstr>Презентация PowerPoint</vt:lpstr>
      <vt:lpstr>4. Технократическая теория или теория «технократического государства» </vt:lpstr>
      <vt:lpstr>Презентация PowerPoint</vt:lpstr>
      <vt:lpstr>Презентация PowerPoint</vt:lpstr>
      <vt:lpstr>5. Теория плюралистической демократии</vt:lpstr>
      <vt:lpstr>Презентация PowerPoint</vt:lpstr>
      <vt:lpstr>Презентация PowerPoint</vt:lpstr>
      <vt:lpstr>6. Теория «государства всеобщего благоденствия»</vt:lpstr>
      <vt:lpstr>Презентация PowerPoint</vt:lpstr>
      <vt:lpstr>7. Теория конвергенции</vt:lpstr>
      <vt:lpstr>Презентация PowerPoint</vt:lpstr>
      <vt:lpstr>Презентация PowerPoint</vt:lpstr>
      <vt:lpstr>Вопрос 2. федеративная и унитарная модели государственного устройства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3. уровни и ветви государственной власти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4. структура органов государственной власти в РФ </vt:lpstr>
      <vt:lpstr>Презентация PowerPoint</vt:lpstr>
      <vt:lpstr>Презентация PowerPoint</vt:lpstr>
      <vt:lpstr>Презентация PowerPoint</vt:lpstr>
      <vt:lpstr>ВОПРОС 5. ТЕРРИТОРИАЛЬНОЕ УСТРОЙСТВО РФ И ТЕРРИТОРИАЛЬНАЯ ДИФФЕРЕНЦИАЦИЯ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 вопросам территориального обустройства и территориального управления в РФ относится и создание федеральных округов. </vt:lpstr>
      <vt:lpstr>Федеральные округа России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87</cp:revision>
  <dcterms:created xsi:type="dcterms:W3CDTF">2011-05-11T10:44:05Z</dcterms:created>
  <dcterms:modified xsi:type="dcterms:W3CDTF">2016-10-24T11:33:22Z</dcterms:modified>
</cp:coreProperties>
</file>